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9" r:id="rId2"/>
    <p:sldId id="290" r:id="rId3"/>
    <p:sldId id="288" r:id="rId4"/>
    <p:sldId id="291" r:id="rId5"/>
    <p:sldId id="289" r:id="rId6"/>
    <p:sldId id="292" r:id="rId7"/>
    <p:sldId id="293" r:id="rId8"/>
    <p:sldId id="294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3419" autoAdjust="0"/>
  </p:normalViewPr>
  <p:slideViewPr>
    <p:cSldViewPr snapToGrid="0">
      <p:cViewPr varScale="1">
        <p:scale>
          <a:sx n="46" d="100"/>
          <a:sy n="46" d="100"/>
        </p:scale>
        <p:origin x="14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321938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idx="13"/>
          </p:nvPr>
        </p:nvSpPr>
        <p:spPr>
          <a:xfrm>
            <a:off x="1422400" y="3378200"/>
            <a:ext cx="10160000" cy="5321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br>
              <a:rPr lang="en-US" b="1" dirty="0" smtClean="0"/>
            </a:br>
            <a:r>
              <a:rPr lang="en-US" sz="4800" i="1" dirty="0" smtClean="0"/>
              <a:t>perspective change to “je”</a:t>
            </a:r>
            <a:endParaRPr sz="3200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8" y="3175000"/>
            <a:ext cx="10374584" cy="5842000"/>
          </a:xfrm>
          <a:prstGeom prst="rect">
            <a:avLst/>
          </a:prstGeom>
        </p:spPr>
        <p:txBody>
          <a:bodyPr/>
          <a:lstStyle/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Katie </a:t>
            </a:r>
            <a:r>
              <a:rPr lang="en-US" sz="3400" u="sng" dirty="0" smtClean="0">
                <a:solidFill>
                  <a:schemeClr val="tx1"/>
                </a:solidFill>
              </a:rPr>
              <a:t>a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besoin</a:t>
            </a:r>
            <a:r>
              <a:rPr lang="en-US" sz="3400" dirty="0" smtClean="0">
                <a:solidFill>
                  <a:schemeClr val="tx1"/>
                </a:solidFill>
              </a:rPr>
              <a:t> de manger.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Katie </a:t>
            </a:r>
            <a:r>
              <a:rPr lang="en-US" sz="3400" u="sng" dirty="0" smtClean="0">
                <a:solidFill>
                  <a:schemeClr val="tx1"/>
                </a:solidFill>
              </a:rPr>
              <a:t>se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u="sng" dirty="0" smtClean="0">
                <a:solidFill>
                  <a:schemeClr val="tx1"/>
                </a:solidFill>
              </a:rPr>
              <a:t>sent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seule</a:t>
            </a:r>
            <a:r>
              <a:rPr lang="en-US" sz="3400" dirty="0" smtClean="0">
                <a:solidFill>
                  <a:schemeClr val="tx1"/>
                </a:solidFill>
              </a:rPr>
              <a:t> (</a:t>
            </a:r>
            <a:r>
              <a:rPr lang="en-US" sz="3400" i="1" dirty="0" smtClean="0">
                <a:solidFill>
                  <a:schemeClr val="tx1"/>
                </a:solidFill>
              </a:rPr>
              <a:t>lonely</a:t>
            </a:r>
            <a:r>
              <a:rPr lang="en-US" sz="3400" dirty="0" smtClean="0">
                <a:solidFill>
                  <a:schemeClr val="tx1"/>
                </a:solidFill>
              </a:rPr>
              <a:t>).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Katie </a:t>
            </a:r>
            <a:r>
              <a:rPr lang="en-US" sz="3400" u="sng" dirty="0" err="1" smtClean="0">
                <a:solidFill>
                  <a:schemeClr val="tx1"/>
                </a:solidFill>
              </a:rPr>
              <a:t>pense</a:t>
            </a:r>
            <a:r>
              <a:rPr lang="en-US" sz="3400" dirty="0" smtClean="0">
                <a:solidFill>
                  <a:schemeClr val="tx1"/>
                </a:solidFill>
              </a:rPr>
              <a:t> que le garcon </a:t>
            </a:r>
            <a:r>
              <a:rPr lang="en-US" sz="3400" dirty="0" err="1" smtClean="0">
                <a:solidFill>
                  <a:schemeClr val="tx1"/>
                </a:solidFill>
              </a:rPr>
              <a:t>moche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est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méchant</a:t>
            </a:r>
            <a:r>
              <a:rPr lang="en-US" sz="3400" dirty="0" smtClean="0">
                <a:solidFill>
                  <a:schemeClr val="tx1"/>
                </a:solidFill>
              </a:rPr>
              <a:t>.</a:t>
            </a:r>
            <a:endParaRPr lang="en-US" sz="3400" dirty="0" smtClean="0">
              <a:solidFill>
                <a:schemeClr val="tx1"/>
              </a:solidFill>
            </a:endParaRP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>
                <a:solidFill>
                  <a:schemeClr val="tx1"/>
                </a:solidFill>
              </a:rPr>
              <a:t> </a:t>
            </a:r>
            <a:r>
              <a:rPr lang="en-US" sz="3400" dirty="0" smtClean="0">
                <a:solidFill>
                  <a:schemeClr val="tx1"/>
                </a:solidFill>
              </a:rPr>
              <a:t>Katie </a:t>
            </a:r>
            <a:r>
              <a:rPr lang="en-US" sz="3400" u="sng" dirty="0" err="1" smtClean="0">
                <a:solidFill>
                  <a:schemeClr val="tx1"/>
                </a:solidFill>
              </a:rPr>
              <a:t>est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fâchée</a:t>
            </a:r>
            <a:r>
              <a:rPr lang="en-US" sz="3400" dirty="0">
                <a:solidFill>
                  <a:schemeClr val="tx1"/>
                </a:solidFill>
              </a:rPr>
              <a:t> </a:t>
            </a:r>
            <a:r>
              <a:rPr lang="en-US" sz="3400" dirty="0" smtClean="0">
                <a:solidFill>
                  <a:schemeClr val="tx1"/>
                </a:solidFill>
              </a:rPr>
              <a:t>et </a:t>
            </a:r>
            <a:r>
              <a:rPr lang="en-US" sz="3400" dirty="0" err="1" smtClean="0">
                <a:solidFill>
                  <a:schemeClr val="tx1"/>
                </a:solidFill>
              </a:rPr>
              <a:t>elle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u="sng" dirty="0" err="1" smtClean="0">
                <a:solidFill>
                  <a:schemeClr val="tx1"/>
                </a:solidFill>
              </a:rPr>
              <a:t>veut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pleurer</a:t>
            </a:r>
            <a:r>
              <a:rPr lang="en-US" sz="3400" dirty="0" smtClean="0">
                <a:solidFill>
                  <a:schemeClr val="tx1"/>
                </a:solidFill>
              </a:rPr>
              <a:t> (</a:t>
            </a:r>
            <a:r>
              <a:rPr lang="en-US" sz="3400" i="1" dirty="0" smtClean="0">
                <a:solidFill>
                  <a:schemeClr val="tx1"/>
                </a:solidFill>
              </a:rPr>
              <a:t>to cry</a:t>
            </a:r>
            <a:r>
              <a:rPr lang="en-US" sz="3400" dirty="0" smtClean="0">
                <a:solidFill>
                  <a:schemeClr val="tx1"/>
                </a:solidFill>
              </a:rPr>
              <a:t>).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Katie </a:t>
            </a:r>
            <a:r>
              <a:rPr lang="en-US" sz="3400" u="sng" dirty="0" err="1" smtClean="0">
                <a:solidFill>
                  <a:schemeClr val="tx1"/>
                </a:solidFill>
              </a:rPr>
              <a:t>prend</a:t>
            </a:r>
            <a:r>
              <a:rPr lang="en-US" sz="3400" dirty="0" smtClean="0">
                <a:solidFill>
                  <a:schemeClr val="tx1"/>
                </a:solidFill>
              </a:rPr>
              <a:t> le rat </a:t>
            </a:r>
            <a:r>
              <a:rPr lang="en-US" sz="3400" dirty="0" err="1" smtClean="0">
                <a:solidFill>
                  <a:schemeClr val="tx1"/>
                </a:solidFill>
              </a:rPr>
              <a:t>dans</a:t>
            </a:r>
            <a:r>
              <a:rPr lang="en-US" sz="3400" dirty="0" smtClean="0">
                <a:solidFill>
                  <a:schemeClr val="tx1"/>
                </a:solidFill>
              </a:rPr>
              <a:t> la main et </a:t>
            </a:r>
            <a:r>
              <a:rPr lang="en-US" sz="3400" dirty="0" err="1" smtClean="0">
                <a:solidFill>
                  <a:schemeClr val="tx1"/>
                </a:solidFill>
              </a:rPr>
              <a:t>elle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u="sng" dirty="0" err="1" smtClean="0">
                <a:solidFill>
                  <a:schemeClr val="tx1"/>
                </a:solidFill>
              </a:rPr>
              <a:t>s’assied</a:t>
            </a:r>
            <a:r>
              <a:rPr lang="en-US" sz="3400" dirty="0" smtClean="0">
                <a:solidFill>
                  <a:schemeClr val="tx1"/>
                </a:solidFill>
              </a:rPr>
              <a:t> par </a:t>
            </a:r>
            <a:r>
              <a:rPr lang="en-US" sz="3400" dirty="0" err="1" smtClean="0">
                <a:solidFill>
                  <a:schemeClr val="tx1"/>
                </a:solidFill>
              </a:rPr>
              <a:t>terre</a:t>
            </a:r>
            <a:r>
              <a:rPr lang="en-US" sz="3400" dirty="0" smtClean="0">
                <a:solidFill>
                  <a:schemeClr val="tx1"/>
                </a:solidFill>
              </a:rPr>
              <a:t>.</a:t>
            </a:r>
            <a:endParaRPr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br>
              <a:rPr lang="en-US" b="1" dirty="0" smtClean="0"/>
            </a:br>
            <a:r>
              <a:rPr lang="en-US" sz="4800" i="1" dirty="0" smtClean="0"/>
              <a:t>perspective change to “je”</a:t>
            </a:r>
            <a:endParaRPr sz="3200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8" y="3175000"/>
            <a:ext cx="10374584" cy="5842000"/>
          </a:xfrm>
          <a:prstGeom prst="rect">
            <a:avLst/>
          </a:prstGeom>
        </p:spPr>
        <p:txBody>
          <a:bodyPr/>
          <a:lstStyle/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</a:rPr>
              <a:t>J’ai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besoin</a:t>
            </a:r>
            <a:r>
              <a:rPr lang="en-US" sz="3400" dirty="0" smtClean="0">
                <a:solidFill>
                  <a:schemeClr val="tx1"/>
                </a:solidFill>
              </a:rPr>
              <a:t> de manger.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Je </a:t>
            </a:r>
            <a:r>
              <a:rPr lang="en-US" sz="3400" b="1" u="sng" dirty="0" smtClean="0">
                <a:solidFill>
                  <a:srgbClr val="00B050"/>
                </a:solidFill>
              </a:rPr>
              <a:t>m</a:t>
            </a:r>
            <a:r>
              <a:rPr lang="en-US" sz="3400" u="sng" dirty="0" smtClean="0">
                <a:solidFill>
                  <a:schemeClr val="tx1"/>
                </a:solidFill>
              </a:rPr>
              <a:t>e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u="sng" dirty="0" err="1" smtClean="0">
                <a:solidFill>
                  <a:schemeClr val="tx1"/>
                </a:solidFill>
              </a:rPr>
              <a:t>sen</a:t>
            </a:r>
            <a:r>
              <a:rPr lang="en-US" sz="3400" b="1" u="sng" dirty="0" err="1" smtClean="0">
                <a:solidFill>
                  <a:srgbClr val="00B050"/>
                </a:solidFill>
              </a:rPr>
              <a:t>s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seul</a:t>
            </a:r>
            <a:r>
              <a:rPr lang="en-US" sz="3400" b="1" dirty="0" err="1" smtClean="0">
                <a:solidFill>
                  <a:srgbClr val="FF3399"/>
                </a:solidFill>
              </a:rPr>
              <a:t>e</a:t>
            </a:r>
            <a:r>
              <a:rPr lang="en-US" sz="3400" dirty="0" smtClean="0">
                <a:solidFill>
                  <a:schemeClr val="tx1"/>
                </a:solidFill>
              </a:rPr>
              <a:t> (</a:t>
            </a:r>
            <a:r>
              <a:rPr lang="en-US" sz="3400" i="1" dirty="0" smtClean="0">
                <a:solidFill>
                  <a:schemeClr val="tx1"/>
                </a:solidFill>
              </a:rPr>
              <a:t>lonely</a:t>
            </a:r>
            <a:r>
              <a:rPr lang="en-US" sz="3400" dirty="0" smtClean="0">
                <a:solidFill>
                  <a:schemeClr val="tx1"/>
                </a:solidFill>
              </a:rPr>
              <a:t>).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Je </a:t>
            </a:r>
            <a:r>
              <a:rPr lang="en-US" sz="3400" u="sng" dirty="0" err="1" smtClean="0">
                <a:solidFill>
                  <a:schemeClr val="tx1"/>
                </a:solidFill>
              </a:rPr>
              <a:t>pense</a:t>
            </a:r>
            <a:r>
              <a:rPr lang="en-US" sz="3400" dirty="0" smtClean="0">
                <a:solidFill>
                  <a:schemeClr val="tx1"/>
                </a:solidFill>
              </a:rPr>
              <a:t> que le garcon </a:t>
            </a:r>
            <a:r>
              <a:rPr lang="en-US" sz="3400" dirty="0" err="1" smtClean="0">
                <a:solidFill>
                  <a:schemeClr val="tx1"/>
                </a:solidFill>
              </a:rPr>
              <a:t>moche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est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méchant</a:t>
            </a:r>
            <a:r>
              <a:rPr lang="en-US" sz="3400" dirty="0" smtClean="0">
                <a:solidFill>
                  <a:schemeClr val="tx1"/>
                </a:solidFill>
              </a:rPr>
              <a:t>.</a:t>
            </a:r>
            <a:endParaRPr lang="en-US" sz="3400" dirty="0" smtClean="0">
              <a:solidFill>
                <a:schemeClr val="tx1"/>
              </a:solidFill>
            </a:endParaRP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>
                <a:solidFill>
                  <a:schemeClr val="tx1"/>
                </a:solidFill>
              </a:rPr>
              <a:t> </a:t>
            </a:r>
            <a:r>
              <a:rPr lang="en-US" sz="3400" dirty="0" smtClean="0">
                <a:solidFill>
                  <a:schemeClr val="tx1"/>
                </a:solidFill>
              </a:rPr>
              <a:t>Je </a:t>
            </a:r>
            <a:r>
              <a:rPr lang="en-US" sz="3400" b="1" u="sng" dirty="0" err="1" smtClean="0">
                <a:solidFill>
                  <a:srgbClr val="00B050"/>
                </a:solidFill>
              </a:rPr>
              <a:t>suis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fâché</a:t>
            </a:r>
            <a:r>
              <a:rPr lang="en-US" sz="3400" dirty="0" err="1" smtClean="0">
                <a:solidFill>
                  <a:srgbClr val="FF3399"/>
                </a:solidFill>
              </a:rPr>
              <a:t>e</a:t>
            </a:r>
            <a:r>
              <a:rPr lang="en-US" sz="3400" dirty="0">
                <a:solidFill>
                  <a:schemeClr val="tx1"/>
                </a:solidFill>
              </a:rPr>
              <a:t> </a:t>
            </a:r>
            <a:r>
              <a:rPr lang="en-US" sz="3400" dirty="0" smtClean="0">
                <a:solidFill>
                  <a:schemeClr val="tx1"/>
                </a:solidFill>
              </a:rPr>
              <a:t>et je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u="sng" dirty="0" err="1" smtClean="0">
                <a:solidFill>
                  <a:schemeClr val="tx1"/>
                </a:solidFill>
              </a:rPr>
              <a:t>veu</a:t>
            </a:r>
            <a:r>
              <a:rPr lang="en-US" sz="3400" b="1" u="sng" dirty="0" err="1" smtClean="0">
                <a:solidFill>
                  <a:srgbClr val="00B050"/>
                </a:solidFill>
              </a:rPr>
              <a:t>x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pleurer</a:t>
            </a:r>
            <a:r>
              <a:rPr lang="en-US" sz="3400" dirty="0" smtClean="0">
                <a:solidFill>
                  <a:schemeClr val="tx1"/>
                </a:solidFill>
              </a:rPr>
              <a:t> (</a:t>
            </a:r>
            <a:r>
              <a:rPr lang="en-US" sz="3400" i="1" dirty="0" smtClean="0">
                <a:solidFill>
                  <a:schemeClr val="tx1"/>
                </a:solidFill>
              </a:rPr>
              <a:t>to cry</a:t>
            </a:r>
            <a:r>
              <a:rPr lang="en-US" sz="3400" dirty="0" smtClean="0">
                <a:solidFill>
                  <a:schemeClr val="tx1"/>
                </a:solidFill>
              </a:rPr>
              <a:t>).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Je </a:t>
            </a:r>
            <a:r>
              <a:rPr lang="en-US" sz="3400" u="sng" dirty="0" err="1" smtClean="0">
                <a:solidFill>
                  <a:schemeClr val="tx1"/>
                </a:solidFill>
              </a:rPr>
              <a:t>prend</a:t>
            </a:r>
            <a:r>
              <a:rPr lang="en-US" sz="3400" b="1" u="sng" dirty="0" err="1" smtClean="0">
                <a:solidFill>
                  <a:srgbClr val="00B050"/>
                </a:solidFill>
              </a:rPr>
              <a:t>s</a:t>
            </a:r>
            <a:r>
              <a:rPr lang="en-US" sz="3400" dirty="0" smtClean="0">
                <a:solidFill>
                  <a:schemeClr val="tx1"/>
                </a:solidFill>
              </a:rPr>
              <a:t> le rat </a:t>
            </a:r>
            <a:r>
              <a:rPr lang="en-US" sz="3400" dirty="0" err="1" smtClean="0">
                <a:solidFill>
                  <a:schemeClr val="tx1"/>
                </a:solidFill>
              </a:rPr>
              <a:t>dans</a:t>
            </a:r>
            <a:r>
              <a:rPr lang="en-US" sz="3400" dirty="0" smtClean="0">
                <a:solidFill>
                  <a:schemeClr val="tx1"/>
                </a:solidFill>
              </a:rPr>
              <a:t> la main et je </a:t>
            </a:r>
            <a:r>
              <a:rPr lang="en-US" sz="3400" b="1" u="sng" dirty="0" err="1" smtClean="0">
                <a:solidFill>
                  <a:srgbClr val="00B050"/>
                </a:solidFill>
              </a:rPr>
              <a:t>m</a:t>
            </a:r>
            <a:r>
              <a:rPr lang="en-US" sz="3400" u="sng" dirty="0" err="1" smtClean="0">
                <a:solidFill>
                  <a:schemeClr val="tx1"/>
                </a:solidFill>
              </a:rPr>
              <a:t>’assied</a:t>
            </a:r>
            <a:r>
              <a:rPr lang="en-US" sz="3400" b="1" u="sng" dirty="0" err="1" smtClean="0">
                <a:solidFill>
                  <a:srgbClr val="00B050"/>
                </a:solidFill>
              </a:rPr>
              <a:t>s</a:t>
            </a:r>
            <a:r>
              <a:rPr lang="en-US" sz="3400" dirty="0" smtClean="0">
                <a:solidFill>
                  <a:schemeClr val="tx1"/>
                </a:solidFill>
              </a:rPr>
              <a:t> par </a:t>
            </a:r>
            <a:r>
              <a:rPr lang="en-US" sz="3400" dirty="0" err="1" smtClean="0">
                <a:solidFill>
                  <a:schemeClr val="tx1"/>
                </a:solidFill>
              </a:rPr>
              <a:t>terre</a:t>
            </a:r>
            <a:r>
              <a:rPr lang="en-US" sz="3400" dirty="0" smtClean="0">
                <a:solidFill>
                  <a:schemeClr val="tx1"/>
                </a:solidFill>
              </a:rPr>
              <a:t>.</a:t>
            </a:r>
            <a:endParaRPr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5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xfrm>
            <a:off x="1396999" y="518469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sz="5400" dirty="0" smtClean="0"/>
              <a:t>Comment est-ce que tu te sens Aujourd’hui?</a:t>
            </a:r>
            <a:endParaRPr lang="fr-FR" sz="5400" dirty="0"/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450849" y="1619778"/>
            <a:ext cx="1211579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(How are </a:t>
            </a:r>
            <a:r>
              <a:rPr lang="fr-FR" sz="4000" b="1" i="1" dirty="0" err="1" smtClean="0">
                <a:solidFill>
                  <a:schemeClr val="bg2">
                    <a:lumMod val="50000"/>
                  </a:schemeClr>
                </a:solidFill>
              </a:rPr>
              <a:t>you</a:t>
            </a: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 feeling </a:t>
            </a:r>
            <a:r>
              <a:rPr lang="fr-FR" sz="4000" b="1" i="1" dirty="0" err="1" smtClean="0">
                <a:solidFill>
                  <a:schemeClr val="bg2">
                    <a:lumMod val="50000"/>
                  </a:schemeClr>
                </a:solidFill>
              </a:rPr>
              <a:t>today</a:t>
            </a: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?)</a:t>
            </a:r>
            <a:endParaRPr lang="fr-FR" sz="4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869768" y="2758946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72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me sens…</a:t>
            </a:r>
            <a:endParaRPr lang="fr-FR" sz="72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38" y="5554761"/>
            <a:ext cx="2342861" cy="2604710"/>
          </a:xfrm>
          <a:prstGeom prst="rect">
            <a:avLst/>
          </a:prstGeom>
        </p:spPr>
      </p:pic>
      <p:pic>
        <p:nvPicPr>
          <p:cNvPr id="4098" name="Picture 2" descr="Image result for ang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482" y="4420715"/>
            <a:ext cx="2999130" cy="299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worri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8175" y="4113311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tired emoj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037" y="7649382"/>
            <a:ext cx="2248059" cy="202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hape 172"/>
          <p:cNvSpPr txBox="1">
            <a:spLocks/>
          </p:cNvSpPr>
          <p:nvPr/>
        </p:nvSpPr>
        <p:spPr>
          <a:xfrm>
            <a:off x="1857" y="7885050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Content(e)/</a:t>
            </a:r>
          </a:p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Heureu</a:t>
            </a:r>
            <a:r>
              <a:rPr lang="fr-FR" sz="4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(se)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Shape 172"/>
          <p:cNvSpPr txBox="1">
            <a:spLocks/>
          </p:cNvSpPr>
          <p:nvPr/>
        </p:nvSpPr>
        <p:spPr>
          <a:xfrm>
            <a:off x="7398327" y="5554761"/>
            <a:ext cx="11438947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Inquiet/inquiète</a:t>
            </a:r>
          </a:p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Nerveu</a:t>
            </a:r>
            <a:r>
              <a:rPr lang="fr-FR" sz="4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/se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Shape 172"/>
          <p:cNvSpPr txBox="1">
            <a:spLocks/>
          </p:cNvSpPr>
          <p:nvPr/>
        </p:nvSpPr>
        <p:spPr>
          <a:xfrm>
            <a:off x="3737680" y="6418847"/>
            <a:ext cx="10968468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Fâché(e)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Shape 172"/>
          <p:cNvSpPr txBox="1">
            <a:spLocks/>
          </p:cNvSpPr>
          <p:nvPr/>
        </p:nvSpPr>
        <p:spPr>
          <a:xfrm>
            <a:off x="9380125" y="7550517"/>
            <a:ext cx="10968468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fatigué(e)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2322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xfrm>
            <a:off x="1396999" y="518469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sz="5400" dirty="0" smtClean="0"/>
              <a:t>Pendant le déjeuner, est-c</a:t>
            </a:r>
            <a:r>
              <a:rPr lang="fr-FR" sz="5400" dirty="0" smtClean="0"/>
              <a:t>e que tu t’assieds…</a:t>
            </a:r>
            <a:endParaRPr lang="fr-FR" sz="5400" dirty="0"/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450849" y="1619778"/>
            <a:ext cx="1211579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fr-FR" sz="4000" b="1" i="1" dirty="0" err="1" smtClean="0">
                <a:solidFill>
                  <a:schemeClr val="bg2">
                    <a:lumMod val="50000"/>
                  </a:schemeClr>
                </a:solidFill>
              </a:rPr>
              <a:t>During</a:t>
            </a: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 lunch, do </a:t>
            </a:r>
            <a:r>
              <a:rPr lang="fr-FR" sz="4000" b="1" i="1" dirty="0" err="1" smtClean="0">
                <a:solidFill>
                  <a:schemeClr val="bg2">
                    <a:lumMod val="50000"/>
                  </a:schemeClr>
                </a:solidFill>
              </a:rPr>
              <a:t>you</a:t>
            </a: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4000" b="1" i="1" dirty="0" err="1" smtClean="0">
                <a:solidFill>
                  <a:schemeClr val="bg2">
                    <a:lumMod val="50000"/>
                  </a:schemeClr>
                </a:solidFill>
              </a:rPr>
              <a:t>sit</a:t>
            </a: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endParaRPr lang="fr-FR" sz="4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Shape 172"/>
          <p:cNvSpPr txBox="1">
            <a:spLocks/>
          </p:cNvSpPr>
          <p:nvPr/>
        </p:nvSpPr>
        <p:spPr>
          <a:xfrm>
            <a:off x="243031" y="2933546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 terre?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Shape 172"/>
          <p:cNvSpPr txBox="1">
            <a:spLocks/>
          </p:cNvSpPr>
          <p:nvPr/>
        </p:nvSpPr>
        <p:spPr>
          <a:xfrm>
            <a:off x="6206546" y="2496698"/>
            <a:ext cx="6978074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À la bibliothèque?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Shape 172"/>
          <p:cNvSpPr txBox="1">
            <a:spLocks/>
          </p:cNvSpPr>
          <p:nvPr/>
        </p:nvSpPr>
        <p:spPr>
          <a:xfrm>
            <a:off x="91211" y="4645876"/>
            <a:ext cx="1025034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À la cantine?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Image result for sit on flo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1" t="6370" r="11140" b="7436"/>
          <a:stretch/>
        </p:blipFill>
        <p:spPr bwMode="auto">
          <a:xfrm>
            <a:off x="4463111" y="3160907"/>
            <a:ext cx="1350818" cy="168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cafeter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7" y="6135380"/>
            <a:ext cx="3688773" cy="245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librar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755" y="3936568"/>
            <a:ext cx="3638552" cy="205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school hallwa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649" y="6406314"/>
            <a:ext cx="4466502" cy="297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hape 172"/>
          <p:cNvSpPr txBox="1">
            <a:spLocks/>
          </p:cNvSpPr>
          <p:nvPr/>
        </p:nvSpPr>
        <p:spPr>
          <a:xfrm>
            <a:off x="4985899" y="6854487"/>
            <a:ext cx="4012628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 couloir?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0415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sz="5400" dirty="0" smtClean="0"/>
              <a:t>Write-</a:t>
            </a:r>
            <a:r>
              <a:rPr lang="fr-FR" sz="5400" dirty="0" err="1" smtClean="0"/>
              <a:t>Draw</a:t>
            </a:r>
            <a:r>
              <a:rPr lang="fr-FR" sz="5400" dirty="0" smtClean="0"/>
              <a:t>-</a:t>
            </a:r>
            <a:r>
              <a:rPr lang="fr-FR" sz="5400" dirty="0" err="1" smtClean="0"/>
              <a:t>Pass</a:t>
            </a:r>
            <a:endParaRPr lang="fr-FR" sz="5400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095085" y="4493493"/>
            <a:ext cx="111696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a sentence </a:t>
            </a:r>
            <a:r>
              <a:rPr lang="fr-FR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</a:t>
            </a:r>
            <a:r>
              <a:rPr lang="fr-FR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uses one of the key </a:t>
            </a:r>
            <a:r>
              <a:rPr lang="fr-FR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vocab</a:t>
            </a:r>
            <a:r>
              <a:rPr lang="fr-FR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phrases </a:t>
            </a:r>
            <a:r>
              <a:rPr lang="fr-FR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fr-FR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fr-FR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board</a:t>
            </a:r>
            <a:endParaRPr lang="fr-FR" sz="60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2257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4400" dirty="0" smtClean="0"/>
              <a:t>Quick “quiz”</a:t>
            </a:r>
            <a:br>
              <a:rPr lang="en-US" sz="4400" dirty="0" smtClean="0"/>
            </a:br>
            <a:r>
              <a:rPr lang="en-US" sz="3600" b="1" dirty="0" smtClean="0"/>
              <a:t>write the underlined part in English, flip paper over when done</a:t>
            </a:r>
            <a:endParaRPr lang="en-US" sz="36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450849" y="5033820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1143000" indent="-1143000" algn="l" hangingPunct="1">
              <a:lnSpc>
                <a:spcPct val="150000"/>
              </a:lnSpc>
              <a:buAutoNum type="arabicPeriod"/>
            </a:pPr>
            <a:r>
              <a:rPr lang="fr-FR" sz="6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 se sent </a:t>
            </a:r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contente.</a:t>
            </a:r>
          </a:p>
          <a:p>
            <a:pPr marL="1143000" indent="-1143000" algn="l" hangingPunct="1">
              <a:lnSpc>
                <a:spcPct val="150000"/>
              </a:lnSpc>
              <a:buAutoNum type="arabicPeriod"/>
            </a:pPr>
            <a:r>
              <a:rPr lang="fr-FR" sz="6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m’assieds </a:t>
            </a:r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 terre.</a:t>
            </a:r>
          </a:p>
          <a:p>
            <a:pPr marL="1143000" indent="-1143000" algn="l" hangingPunct="1">
              <a:lnSpc>
                <a:spcPct val="150000"/>
              </a:lnSpc>
              <a:buAutoNum type="arabicPeriod"/>
            </a:pPr>
            <a:r>
              <a:rPr lang="fr-FR" sz="6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a besoin </a:t>
            </a:r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dormir. </a:t>
            </a:r>
          </a:p>
          <a:p>
            <a:pPr marL="1143000" indent="-1143000" algn="l" hangingPunct="1">
              <a:lnSpc>
                <a:spcPct val="150000"/>
              </a:lnSpc>
              <a:buAutoNum type="arabicPeriod"/>
            </a:pPr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 est </a:t>
            </a:r>
            <a:r>
              <a:rPr lang="fr-FR" sz="6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fâchée</a:t>
            </a:r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6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6207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6000" b="1" dirty="0" err="1" smtClean="0"/>
              <a:t>Discuter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en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partenaire</a:t>
            </a:r>
            <a:endParaRPr lang="en-US" sz="48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231774" y="4680529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que Taylor a une vie parfaite.*  Tout le monde pense que Taylor est 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une fille 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parfaite.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3681555" y="7970983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vie parfaite =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perfect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life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833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6000" b="1" dirty="0" smtClean="0"/>
              <a:t>Complete in as many ways as possible…</a:t>
            </a:r>
            <a:endParaRPr lang="en-US" sz="48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0" y="2921000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450849" y="6159500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numCol="2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a…</a:t>
            </a:r>
          </a:p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est…</a:t>
            </a:r>
          </a:p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habite…</a:t>
            </a:r>
          </a:p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peut…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769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</TotalTime>
  <Words>258</Words>
  <Application>Microsoft Office PowerPoint</Application>
  <PresentationFormat>Custom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Futura Condensed</vt:lpstr>
      <vt:lpstr>Gill Sans</vt:lpstr>
      <vt:lpstr>Lucida Grande</vt:lpstr>
      <vt:lpstr>White</vt:lpstr>
      <vt:lpstr>LA CLOCHETTE perspective change to “je”</vt:lpstr>
      <vt:lpstr>LA CLOCHETTE perspective change to “je”</vt:lpstr>
      <vt:lpstr>Comment est-ce que tu te sens Aujourd’hui?</vt:lpstr>
      <vt:lpstr>Pendant le déjeuner, est-ce que tu t’assieds…</vt:lpstr>
      <vt:lpstr>Write-Draw-Pass</vt:lpstr>
      <vt:lpstr>Quick “quiz” write the underlined part in English, flip paper over when done</vt:lpstr>
      <vt:lpstr>Discuter en partenaire</vt:lpstr>
      <vt:lpstr>Complete in as many ways as possible…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34</cp:revision>
  <dcterms:modified xsi:type="dcterms:W3CDTF">2017-03-07T12:31:05Z</dcterms:modified>
</cp:coreProperties>
</file>